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7" r:id="rId4"/>
    <p:sldId id="280" r:id="rId5"/>
    <p:sldId id="281" r:id="rId6"/>
    <p:sldId id="261" r:id="rId7"/>
    <p:sldId id="264" r:id="rId8"/>
    <p:sldId id="266" r:id="rId9"/>
    <p:sldId id="268" r:id="rId10"/>
    <p:sldId id="270" r:id="rId11"/>
    <p:sldId id="271" r:id="rId12"/>
    <p:sldId id="273" r:id="rId13"/>
    <p:sldId id="275" r:id="rId14"/>
    <p:sldId id="282" r:id="rId15"/>
    <p:sldId id="283" r:id="rId16"/>
    <p:sldId id="284" r:id="rId17"/>
    <p:sldId id="287" r:id="rId18"/>
    <p:sldId id="286" r:id="rId19"/>
    <p:sldId id="285" r:id="rId20"/>
    <p:sldId id="277" r:id="rId21"/>
    <p:sldId id="259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A0A7D8"/>
    <a:srgbClr val="EBB5B9"/>
    <a:srgbClr val="8E8659"/>
    <a:srgbClr val="6CAA78"/>
    <a:srgbClr val="A05FA7"/>
    <a:srgbClr val="FFFFFF"/>
    <a:srgbClr val="666EA5"/>
    <a:srgbClr val="669ED1"/>
    <a:srgbClr val="C9E3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7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2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56EFB-5479-4D1A-296D-1A75CF126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9FFB8-ACE4-46B0-6BA8-878E10E5A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966C6-47E8-0016-1F47-41B56379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18213-5040-F40E-3940-EBE76464F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0C9EE-658A-A58C-D3DA-F6B22713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89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736C0-EB1A-644E-1F3A-B93C06B61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6E6422-D803-AAFC-AB48-6CF887FF3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644D6-A0B2-F4FF-0EBF-EBE08AC7C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0D677-F476-EC77-2D5E-D246DB0D0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5B74E-F65F-BF27-55C4-09AFDCE7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20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E597B0-F409-8A1D-E504-07FFE48A6D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EC87C9-8707-42B6-3F88-36EC33533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4AC43-D773-748F-0FAA-D338E18BC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7E7B8-E16C-31A1-D9E4-08E76764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7B3F-2CD2-BF6A-1C98-F8861FD7D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4431B-028C-2771-4C6D-913A26F7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DEF4D-15AB-73BF-23A9-A421DE672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A3EC1-6F26-D8E2-0DC0-5A1007DC6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AEAB-B6DD-213D-465D-E617BE4C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5B929-2A2C-A020-6504-DD670425B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23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0DE2-9035-F1C3-B42D-DF827084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39413-F58F-20DF-8EA8-F597E02FD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81401-4D27-3B9B-11C0-2476EC82C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94A29-90E4-73D0-D064-81AF7B812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33B43-2854-9EB3-3143-7D5FA12A6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55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BFCD-0101-03DF-0347-74AD1A2D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70C60-B04F-9709-8FEC-13E6E19DA0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EC37A-1BCA-EDF6-B881-C746EABB5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CDD43-8CFE-6A1C-A3E5-5B4C6EBE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89BD7-B2FC-EAF9-4ACA-AD97F738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4A459-12D2-4F16-596D-E42B6F9A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47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2642-A2C2-2100-62FB-5F251445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42E83-8C6B-382F-FB59-8AF4100F6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239801-1C23-BD05-54B3-7630A3143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B41928-405B-A516-8E01-E343384783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ECBF5F-2AFE-7841-81A8-3EE03B951A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4E7FB7-E223-4ED6-143D-E32F454F8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CF0127-B7EC-20DA-900E-A5F4B50D1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BDC3BD-E25A-3E88-8FEF-E953171ED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57EA0-FA78-4682-2BB6-5D2330BE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A810E-2267-5ADE-3C6B-2A43FA8EB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917D49-1EEA-18C1-83B3-5B4C03B3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00E63-CD20-5A24-8C50-236A9378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69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32C2FD-57D8-B6F1-6DBB-F68165594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0A3939-7BA6-943F-9978-2FFC263C7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65B26-DC9E-2605-5ACB-10D345FE1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90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6E4A-3521-2F80-841D-18C99B4B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5A380-EF4E-3B05-41A4-F792C0A54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6DD9A-7936-021C-6269-F6872E8CF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3A2D1-6E11-4A7C-3E0D-535AB2078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B9E67-F4F6-8A9F-7FBA-EF986ECDA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AEE38-DD68-2EC6-EA37-D343A237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35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AEB9E-71DE-4369-60A6-82D3F1FB3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90C134-4C85-26A2-2E59-44DA3A8ADB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B0DE8-25DC-C09B-7CB3-BEED59809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B1174-E6E5-DB25-9E8C-420F4FAE9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EC54D-4E7E-A2E9-7674-DECC9AC3A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54F1B-CCCA-6E98-57B0-CACE8DC2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A262DF-C6F8-5157-346B-912F3C82A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8F7CF-B946-2B13-D58E-58FDDD5F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967AD-89C7-E57E-35D0-6F8A4FD683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452F7-1526-4657-A478-341753F75502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0C8A7-0057-BBE8-AE3F-0F1848BF0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14193-BCF5-9F01-2BE1-B4FC31E1E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87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nashville.gov/Police/Metro-Nashville-Police-Department-Incidents/2u6v-ujjs/about_data" TargetMode="External"/><Relationship Id="rId2" Type="http://schemas.openxmlformats.org/officeDocument/2006/relationships/hyperlink" Target="https://censusreporter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smv.com/2023/04/12/study-how-much-do-you-need-make-be-middle-class-nashville/" TargetMode="External"/><Relationship Id="rId4" Type="http://schemas.openxmlformats.org/officeDocument/2006/relationships/hyperlink" Target="https://www.nashville.gov/departments/police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59DC-1FFB-80DC-EB1A-DE0015E97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1370" y="346661"/>
            <a:ext cx="7356953" cy="2658193"/>
          </a:xfrm>
        </p:spPr>
        <p:txBody>
          <a:bodyPr>
            <a:normAutofit fontScale="90000"/>
          </a:bodyPr>
          <a:lstStyle/>
          <a:p>
            <a:pPr algn="l"/>
            <a:r>
              <a:rPr lang="en-US" sz="8000" dirty="0">
                <a:latin typeface="Haettenschweiler" panose="020B0706040902060204" pitchFamily="34" charset="0"/>
              </a:rPr>
              <a:t>Police Incident Coverage Time 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EEF5C-F2E7-9995-B999-FEC74F27C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13523"/>
            <a:ext cx="9144000" cy="1655762"/>
          </a:xfrm>
        </p:spPr>
        <p:txBody>
          <a:bodyPr/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Donovan Knight</a:t>
            </a: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Nashville Software School DA10</a:t>
            </a:r>
          </a:p>
          <a:p>
            <a:pPr algn="l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BCF86-00B2-2A10-8019-217F17D8E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978" y="2896186"/>
            <a:ext cx="4657308" cy="343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9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98D8C-A1B2-BB9D-9A92-F2E387ACC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Income In Nashville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C1BFBE-3D94-3C0F-E6CA-EBBEA0BEE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7213" y="1825625"/>
            <a:ext cx="781757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4B0791-9A2C-54CC-8F3E-DC32FEF4A43D}"/>
              </a:ext>
            </a:extLst>
          </p:cNvPr>
          <p:cNvSpPr txBox="1"/>
          <p:nvPr/>
        </p:nvSpPr>
        <p:spPr>
          <a:xfrm>
            <a:off x="160638" y="2376813"/>
            <a:ext cx="34719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 Class – approx. $40k or less</a:t>
            </a:r>
          </a:p>
          <a:p>
            <a:r>
              <a:rPr lang="en-US" dirty="0"/>
              <a:t>Middle Class – $40k  to $120k</a:t>
            </a:r>
          </a:p>
          <a:p>
            <a:r>
              <a:rPr lang="en-US" dirty="0"/>
              <a:t>Upper Class – more than $120k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0D0845-F7C9-8D46-1900-4F5BF539B2DD}"/>
              </a:ext>
            </a:extLst>
          </p:cNvPr>
          <p:cNvSpPr/>
          <p:nvPr/>
        </p:nvSpPr>
        <p:spPr>
          <a:xfrm>
            <a:off x="8217074" y="3620022"/>
            <a:ext cx="1903956" cy="8392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B55CAD-254C-3E66-7725-AB248DC19A3A}"/>
              </a:ext>
            </a:extLst>
          </p:cNvPr>
          <p:cNvSpPr txBox="1"/>
          <p:nvPr/>
        </p:nvSpPr>
        <p:spPr>
          <a:xfrm>
            <a:off x="8135655" y="4709786"/>
            <a:ext cx="3218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Purple</a:t>
            </a:r>
            <a:r>
              <a:rPr lang="en-US" dirty="0"/>
              <a:t> – Upper Class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en-US" dirty="0"/>
              <a:t> – Middle Class</a:t>
            </a:r>
          </a:p>
          <a:p>
            <a:r>
              <a:rPr lang="en-US" dirty="0">
                <a:solidFill>
                  <a:srgbClr val="C00000"/>
                </a:solidFill>
              </a:rPr>
              <a:t>Red</a:t>
            </a:r>
            <a:r>
              <a:rPr lang="en-US" dirty="0"/>
              <a:t> – Lower Class</a:t>
            </a:r>
          </a:p>
        </p:txBody>
      </p:sp>
    </p:spTree>
    <p:extLst>
      <p:ext uri="{BB962C8B-B14F-4D97-AF65-F5344CB8AC3E}">
        <p14:creationId xmlns:p14="http://schemas.microsoft.com/office/powerpoint/2010/main" val="1218372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E23C-1B83-5F70-0ED9-4948661EC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54" y="-6702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Lower Class Earners  With Correlation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9C9B40-2F77-19A9-9850-241DBD7BAF96}"/>
              </a:ext>
            </a:extLst>
          </p:cNvPr>
          <p:cNvSpPr/>
          <p:nvPr/>
        </p:nvSpPr>
        <p:spPr>
          <a:xfrm>
            <a:off x="2937353" y="1926694"/>
            <a:ext cx="3407080" cy="227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8D421ED-8A6A-4488-3579-AF9C109DC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92820"/>
            <a:ext cx="6350826" cy="358521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038C070-852F-FB14-3AD1-9F6396EF60DB}"/>
              </a:ext>
            </a:extLst>
          </p:cNvPr>
          <p:cNvSpPr/>
          <p:nvPr/>
        </p:nvSpPr>
        <p:spPr>
          <a:xfrm>
            <a:off x="2993721" y="2154477"/>
            <a:ext cx="3350712" cy="227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EB9260-D2F2-EAC2-3C31-56B9CECF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2820"/>
            <a:ext cx="6338041" cy="35852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87926B-B890-5259-D1AF-870EF568D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5" y="1926694"/>
            <a:ext cx="6310294" cy="3717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321762-FA96-C94C-C988-E8862496B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610" y="1926693"/>
            <a:ext cx="5821555" cy="350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77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E0222-45FD-A17A-E846-22379A25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67" y="-607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Middle Class Earners With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A892D-CBCA-7F93-8E89-62260A58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173" y="2012777"/>
            <a:ext cx="5972827" cy="35988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56E201-D08F-E1BF-6422-7E65F0B54B64}"/>
              </a:ext>
            </a:extLst>
          </p:cNvPr>
          <p:cNvSpPr/>
          <p:nvPr/>
        </p:nvSpPr>
        <p:spPr>
          <a:xfrm>
            <a:off x="3043825" y="1791222"/>
            <a:ext cx="3432131" cy="221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C674DF-B138-FD8F-CC5C-C49B079C1A75}"/>
              </a:ext>
            </a:extLst>
          </p:cNvPr>
          <p:cNvSpPr/>
          <p:nvPr/>
        </p:nvSpPr>
        <p:spPr>
          <a:xfrm>
            <a:off x="2962405" y="2204581"/>
            <a:ext cx="3296567" cy="212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C9285C-F4C5-DF29-D95B-E9591A870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972" y="2204580"/>
            <a:ext cx="5933028" cy="3407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CDFEAD-F64E-4B61-38C0-54973F84E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972" y="1961527"/>
            <a:ext cx="5949451" cy="3650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69431F-6824-6950-C4CA-5A81D7CA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4" y="1901999"/>
            <a:ext cx="6229030" cy="3650132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5780899-BF34-9A5E-708B-CB098E53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5727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C647F-788D-7E43-9BDC-07E1D173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Upper Class Earners With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4BB0E6-C4F8-408E-C619-D1DCB27A1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0783"/>
            <a:ext cx="6096000" cy="35820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CAE6E0-AFCC-1C4C-9595-DF70F5643554}"/>
              </a:ext>
            </a:extLst>
          </p:cNvPr>
          <p:cNvSpPr/>
          <p:nvPr/>
        </p:nvSpPr>
        <p:spPr>
          <a:xfrm>
            <a:off x="2862197" y="1960783"/>
            <a:ext cx="3233803" cy="268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6328B3-3359-90A2-0DA4-36619D2A9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50" y="1968117"/>
            <a:ext cx="6022324" cy="3595469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F5C8F4-EE5F-B72C-B109-E1354A87E172}"/>
              </a:ext>
            </a:extLst>
          </p:cNvPr>
          <p:cNvSpPr/>
          <p:nvPr/>
        </p:nvSpPr>
        <p:spPr>
          <a:xfrm>
            <a:off x="2862197" y="2154477"/>
            <a:ext cx="3233802" cy="175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40B4AA-B859-5A5F-C529-57A37A1B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893" y="1968117"/>
            <a:ext cx="6323107" cy="3580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E8E270-68FC-6589-AD94-46F181A90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074" y="1946114"/>
            <a:ext cx="6260926" cy="359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3C904A-6DF3-D302-1A1C-C677DF472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" y="1907436"/>
            <a:ext cx="5926483" cy="3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25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508B-7D22-5C6B-8500-C018F916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Additional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F1759-16AA-BFC7-E9E4-E9726C8EB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What are the top types of calls per zip code?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Does the type of call affect the time it takes for police to cover the call?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How quickly are the most frequent calls in Nashville covered?</a:t>
            </a:r>
          </a:p>
          <a:p>
            <a:endParaRPr lang="en-US" dirty="0"/>
          </a:p>
          <a:p>
            <a:r>
              <a:rPr lang="en-US" dirty="0"/>
              <a:t>How does coverage of a violent call measure against a nonviolent one?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80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ACBF-C73C-8920-EC5F-D37B8F780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 Types of Calls Per Zip Code in 2023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1BB408-4A2A-3501-F936-6FD6E7DCA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918" y="1382256"/>
            <a:ext cx="9472163" cy="5110619"/>
          </a:xfrm>
        </p:spPr>
      </p:pic>
    </p:spTree>
    <p:extLst>
      <p:ext uri="{BB962C8B-B14F-4D97-AF65-F5344CB8AC3E}">
        <p14:creationId xmlns:p14="http://schemas.microsoft.com/office/powerpoint/2010/main" val="2973589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F49BA-ABB7-65F4-7D46-C68C72E5D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4550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Average Police Times &amp; Top Calls Per Zip Code in 2023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D5FDB4-872D-8D36-F64D-A14984AD7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70767"/>
            <a:ext cx="6334353" cy="34991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A3780C-9048-DC40-B03D-8A211909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348" y="3194136"/>
            <a:ext cx="6342652" cy="3613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86F8CB-6073-3DE4-A6C5-3C12ADD223EA}"/>
              </a:ext>
            </a:extLst>
          </p:cNvPr>
          <p:cNvSpPr txBox="1"/>
          <p:nvPr/>
        </p:nvSpPr>
        <p:spPr>
          <a:xfrm>
            <a:off x="-8299" y="4469922"/>
            <a:ext cx="3883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9E3FC"/>
                </a:solidFill>
              </a:rPr>
              <a:t>Light Blue </a:t>
            </a:r>
            <a:r>
              <a:rPr lang="en-US" dirty="0"/>
              <a:t>– 1.5 - 2 Hours </a:t>
            </a:r>
          </a:p>
          <a:p>
            <a:r>
              <a:rPr lang="en-US" dirty="0">
                <a:solidFill>
                  <a:srgbClr val="669ED1"/>
                </a:solidFill>
              </a:rPr>
              <a:t>Median Blue </a:t>
            </a:r>
            <a:r>
              <a:rPr lang="en-US" dirty="0"/>
              <a:t>– 2 - 2.5 Hours </a:t>
            </a:r>
          </a:p>
          <a:p>
            <a:r>
              <a:rPr lang="en-US" dirty="0">
                <a:solidFill>
                  <a:srgbClr val="666EA5"/>
                </a:solidFill>
              </a:rPr>
              <a:t>Dark Blue </a:t>
            </a:r>
            <a:r>
              <a:rPr lang="en-US" dirty="0"/>
              <a:t>–  +2.5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4B5D7-9FEE-1CE2-D261-6F2B67E29F38}"/>
              </a:ext>
            </a:extLst>
          </p:cNvPr>
          <p:cNvSpPr txBox="1"/>
          <p:nvPr/>
        </p:nvSpPr>
        <p:spPr>
          <a:xfrm>
            <a:off x="7576159" y="1716808"/>
            <a:ext cx="46158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Weapon Offense – </a:t>
            </a:r>
            <a:r>
              <a:rPr lang="en-US" dirty="0">
                <a:solidFill>
                  <a:srgbClr val="EBB5B9"/>
                </a:solidFill>
              </a:rPr>
              <a:t>Light Pink</a:t>
            </a:r>
          </a:p>
          <a:p>
            <a:pPr algn="r"/>
            <a:r>
              <a:rPr lang="en-US" dirty="0"/>
              <a:t>Firearm Possession -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Grey</a:t>
            </a:r>
          </a:p>
          <a:p>
            <a:pPr algn="r"/>
            <a:r>
              <a:rPr lang="en-US" dirty="0"/>
              <a:t>Assault - </a:t>
            </a:r>
            <a:r>
              <a:rPr lang="en-US" dirty="0">
                <a:solidFill>
                  <a:srgbClr val="8E8659"/>
                </a:solidFill>
              </a:rPr>
              <a:t>Brown</a:t>
            </a:r>
          </a:p>
          <a:p>
            <a:pPr algn="r"/>
            <a:r>
              <a:rPr lang="en-US" dirty="0"/>
              <a:t>Drug Offense - </a:t>
            </a:r>
            <a:r>
              <a:rPr lang="en-US" dirty="0">
                <a:solidFill>
                  <a:srgbClr val="6CAA78"/>
                </a:solidFill>
              </a:rPr>
              <a:t>Green</a:t>
            </a:r>
          </a:p>
          <a:p>
            <a:pPr algn="r"/>
            <a:r>
              <a:rPr lang="en-US" dirty="0"/>
              <a:t>Transport - </a:t>
            </a:r>
            <a:r>
              <a:rPr lang="en-US" dirty="0">
                <a:solidFill>
                  <a:srgbClr val="A05FA7"/>
                </a:solidFill>
              </a:rPr>
              <a:t>Purple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0F9B24-3C59-7337-26FE-19EA11DE4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7" y="970767"/>
            <a:ext cx="6308163" cy="349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0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5960-E649-D121-240C-9E7B7CE2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 10 Most Frequent Calls Across Nashville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59E3AE-C224-6E0B-D4B9-192EBCE45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090" y="1559490"/>
            <a:ext cx="9170880" cy="518556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DC892E-6CFE-CB6F-9FA2-02504DB2B7A8}"/>
              </a:ext>
            </a:extLst>
          </p:cNvPr>
          <p:cNvSpPr/>
          <p:nvPr/>
        </p:nvSpPr>
        <p:spPr>
          <a:xfrm>
            <a:off x="1133931" y="1474776"/>
            <a:ext cx="9287724" cy="1536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28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D3D8-A2F5-CA7A-16C1-F7A70BB07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Violent &amp; Nonviolent Calls for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C8B9F-1BF4-C2A7-47A0-EB10469A3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400 different types of calls to dispatched police</a:t>
            </a:r>
          </a:p>
          <a:p>
            <a:endParaRPr lang="en-US" dirty="0"/>
          </a:p>
          <a:p>
            <a:r>
              <a:rPr lang="en-US" dirty="0"/>
              <a:t>Violent calls = calls of imminent danger or situations that could turn dangerous</a:t>
            </a:r>
          </a:p>
          <a:p>
            <a:endParaRPr lang="en-US" dirty="0"/>
          </a:p>
          <a:p>
            <a:r>
              <a:rPr lang="en-US" dirty="0"/>
              <a:t>Nonviolent calls = calls where there is no current threat of danger or the possibility of more danger</a:t>
            </a:r>
          </a:p>
        </p:txBody>
      </p:sp>
    </p:spTree>
    <p:extLst>
      <p:ext uri="{BB962C8B-B14F-4D97-AF65-F5344CB8AC3E}">
        <p14:creationId xmlns:p14="http://schemas.microsoft.com/office/powerpoint/2010/main" val="2797134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1C4BA-4072-3BB3-5A51-1FD2A300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Median Police Coverage Times of Violent vs Nonviolent Calls (in minutes)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A51C91B-7CC6-8FFC-1A4F-22CA97804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2" y="1633439"/>
            <a:ext cx="8834798" cy="493183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C91E66-1B0E-D319-3AD7-DA6104FFF448}"/>
              </a:ext>
            </a:extLst>
          </p:cNvPr>
          <p:cNvSpPr txBox="1"/>
          <p:nvPr/>
        </p:nvSpPr>
        <p:spPr>
          <a:xfrm>
            <a:off x="8549014" y="2016364"/>
            <a:ext cx="3256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Nonviolent Calls - </a:t>
            </a:r>
            <a:r>
              <a:rPr lang="en-US" dirty="0">
                <a:solidFill>
                  <a:srgbClr val="A0A7D8"/>
                </a:solidFill>
              </a:rPr>
              <a:t>Lavender</a:t>
            </a:r>
          </a:p>
          <a:p>
            <a:r>
              <a:rPr lang="en-US" dirty="0"/>
              <a:t>Violent Calls - </a:t>
            </a:r>
            <a:r>
              <a:rPr lang="en-US" dirty="0">
                <a:solidFill>
                  <a:srgbClr val="333333"/>
                </a:solidFill>
              </a:rPr>
              <a:t>Black</a:t>
            </a:r>
          </a:p>
        </p:txBody>
      </p:sp>
    </p:spTree>
    <p:extLst>
      <p:ext uri="{BB962C8B-B14F-4D97-AF65-F5344CB8AC3E}">
        <p14:creationId xmlns:p14="http://schemas.microsoft.com/office/powerpoint/2010/main" val="2124067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BC4A0-68A6-186F-B04C-FFCA9174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9F18D-119C-F7E4-EE4C-71E251A39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identify if the Nashville Police Department reputedly respond slower or faster in certain areas based on the demographic of people living there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gain insight on the patterns of what people call the police for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possibly shed light onto misinformation about the police in our city</a:t>
            </a:r>
          </a:p>
          <a:p>
            <a:endParaRPr lang="en-US" dirty="0"/>
          </a:p>
          <a:p>
            <a:r>
              <a:rPr lang="en-US" dirty="0"/>
              <a:t>To aid in lessening the hostility between on-duty officers and citizens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80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0BD84-1DCB-C1B3-FB1F-7CCD822D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 Based 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8AC2-29A8-E87D-108C-5FB181CF7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findings seem to indicate that police in Nashville DO NOT discriminate against those of different races or incomes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 times for complete coverage of ALL crimes (apart from suspects on the run) averaged between about 1 and 3 hours. </a:t>
            </a:r>
          </a:p>
          <a:p>
            <a:endParaRPr lang="en-US" dirty="0"/>
          </a:p>
          <a:p>
            <a:r>
              <a:rPr lang="en-US" dirty="0"/>
              <a:t>It also appears that calls on situations that are nonviolent are handled slightly faster than those that are not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Nashville police appear to be slightly quicker in low income areas and areas with more minorities even though there is not a large spread of time taken between different areas</a:t>
            </a:r>
          </a:p>
        </p:txBody>
      </p:sp>
    </p:spTree>
    <p:extLst>
      <p:ext uri="{BB962C8B-B14F-4D97-AF65-F5344CB8AC3E}">
        <p14:creationId xmlns:p14="http://schemas.microsoft.com/office/powerpoint/2010/main" val="1212896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4EDC-7C2A-6390-4560-4692B116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38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562B5-12EC-963B-EB0E-D12A05A6A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https://censusreporter.org/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3"/>
              </a:rPr>
              <a:t>https://data.nashville.gov/Police/Metro-Nashville-Police-Department-Incidents/2u6v-ujjs/about_data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https://www.nashville.gov/departments/police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Study: How much do you need to make to be middle class in Nashville? (wsmv.com)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8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3C9B0A-6513-1AFA-AFF4-16C2BF262CF1}"/>
              </a:ext>
            </a:extLst>
          </p:cNvPr>
          <p:cNvSpPr txBox="1"/>
          <p:nvPr/>
        </p:nvSpPr>
        <p:spPr>
          <a:xfrm>
            <a:off x="2085584" y="2766205"/>
            <a:ext cx="9356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 Black" panose="020B0A04020102020204" pitchFamily="34" charset="0"/>
              </a:rPr>
              <a:t>QUESTIONS ???</a:t>
            </a:r>
          </a:p>
        </p:txBody>
      </p:sp>
    </p:spTree>
    <p:extLst>
      <p:ext uri="{BB962C8B-B14F-4D97-AF65-F5344CB8AC3E}">
        <p14:creationId xmlns:p14="http://schemas.microsoft.com/office/powerpoint/2010/main" val="165955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9385-0498-C2C4-FC35-59861B967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Police Incident Coverage Time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E9C1D-0A80-B299-60C3-CD5CD43A1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Time between the incident occurred and the incident reported by the police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400" dirty="0"/>
              <a:t>Incident occurred = instance in which a call is made for dispatch to make their way to the scene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400" dirty="0"/>
              <a:t>Incident reported = instance in which the call has been handled and put in the Metro Nashville Police Department system</a:t>
            </a:r>
          </a:p>
          <a:p>
            <a:endParaRPr lang="en-US" sz="2000" dirty="0"/>
          </a:p>
          <a:p>
            <a:r>
              <a:rPr lang="en-US" sz="2400" dirty="0"/>
              <a:t>This is not the same as response time. This an indirect measure of it.</a:t>
            </a:r>
          </a:p>
        </p:txBody>
      </p:sp>
    </p:spTree>
    <p:extLst>
      <p:ext uri="{BB962C8B-B14F-4D97-AF65-F5344CB8AC3E}">
        <p14:creationId xmlns:p14="http://schemas.microsoft.com/office/powerpoint/2010/main" val="1591583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B267D-8D7A-04B3-A909-E449114CF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Additional Police and Personal Data Information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06A1A-A1CD-729E-53D2-BF083EC8C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049" y="2552134"/>
            <a:ext cx="5181600" cy="4351338"/>
          </a:xfrm>
        </p:spPr>
        <p:txBody>
          <a:bodyPr/>
          <a:lstStyle/>
          <a:p>
            <a:r>
              <a:rPr lang="en-US" dirty="0"/>
              <a:t>Only 1,050 officers spread across 8 precincts/districts that span across Nashville</a:t>
            </a:r>
          </a:p>
          <a:p>
            <a:r>
              <a:rPr lang="en-US" dirty="0"/>
              <a:t>Not evenly divided across each precinct, but based on budget and calls for service</a:t>
            </a:r>
          </a:p>
          <a:p>
            <a:r>
              <a:rPr lang="en-US" dirty="0"/>
              <a:t>Median times were taken to account for outlying coverage times in dataset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80EE6-C28C-46A6-D72B-A12E24720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565" y="2552134"/>
            <a:ext cx="5181600" cy="4351338"/>
          </a:xfrm>
        </p:spPr>
        <p:txBody>
          <a:bodyPr/>
          <a:lstStyle/>
          <a:p>
            <a:r>
              <a:rPr lang="en-US" dirty="0"/>
              <a:t>Some data was eliminated from my work because of irrelevant zip codes, nonexistent zip codes, etc.</a:t>
            </a:r>
          </a:p>
          <a:p>
            <a:r>
              <a:rPr lang="en-US" dirty="0"/>
              <a:t>Data only spanned over 2023</a:t>
            </a:r>
          </a:p>
          <a:p>
            <a:r>
              <a:rPr lang="en-US" dirty="0"/>
              <a:t>Suspects on the run for more than a day were not included in the incidents reported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08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69956-34EA-EA08-43CA-A782B913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E2731-246B-EF18-AA7D-93BD1F96F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/>
              <a:t>Race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1D80FB-B4DB-5B93-AD1C-3654A58BFB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/>
        </p:blipFill>
        <p:spPr>
          <a:xfrm>
            <a:off x="1828006" y="3061494"/>
            <a:ext cx="3181350" cy="257175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28AA1A-FE0E-D008-A587-EBD50C3D46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/>
              <a:t>Income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1DCB8D-8CEE-1AB6-631D-8907AADE921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30231" y="3061494"/>
            <a:ext cx="36671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76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6FC9-4672-116B-2E49-31E4CEF4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Race in Nashville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A41D1F-5E67-AE32-41F9-04B5A3839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8841" y="1825625"/>
            <a:ext cx="7994318" cy="435133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BD308E-E4AE-C58F-8CE1-1FFE702EEB4B}"/>
              </a:ext>
            </a:extLst>
          </p:cNvPr>
          <p:cNvSpPr/>
          <p:nvPr/>
        </p:nvSpPr>
        <p:spPr>
          <a:xfrm>
            <a:off x="8586592" y="3620022"/>
            <a:ext cx="1678487" cy="820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6CCD6F-37B6-0541-BAC4-88EC4A2CC0DD}"/>
              </a:ext>
            </a:extLst>
          </p:cNvPr>
          <p:cNvSpPr txBox="1"/>
          <p:nvPr/>
        </p:nvSpPr>
        <p:spPr>
          <a:xfrm>
            <a:off x="7640877" y="2235896"/>
            <a:ext cx="3638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8DFF"/>
                </a:solidFill>
              </a:rPr>
              <a:t>Blue</a:t>
            </a:r>
            <a:r>
              <a:rPr lang="en-US" dirty="0"/>
              <a:t> – White Population</a:t>
            </a:r>
          </a:p>
          <a:p>
            <a:r>
              <a:rPr lang="en-US" dirty="0">
                <a:solidFill>
                  <a:srgbClr val="F0A787"/>
                </a:solidFill>
              </a:rPr>
              <a:t>Peach</a:t>
            </a:r>
            <a:r>
              <a:rPr lang="en-US" dirty="0"/>
              <a:t> – Black Population</a:t>
            </a:r>
          </a:p>
          <a:p>
            <a:r>
              <a:rPr lang="en-US" dirty="0">
                <a:solidFill>
                  <a:srgbClr val="BDC4A7"/>
                </a:solidFill>
              </a:rPr>
              <a:t>Olive</a:t>
            </a:r>
            <a:r>
              <a:rPr lang="en-US" dirty="0"/>
              <a:t> – All Other Populations</a:t>
            </a:r>
          </a:p>
        </p:txBody>
      </p:sp>
    </p:spTree>
    <p:extLst>
      <p:ext uri="{BB962C8B-B14F-4D97-AF65-F5344CB8AC3E}">
        <p14:creationId xmlns:p14="http://schemas.microsoft.com/office/powerpoint/2010/main" val="3409375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D4C7-84A8-7B49-F30C-5DA5A34C2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9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Primarily White Zip Codes With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356C99-D628-28E7-8606-4E9E99D4F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957" y="1615532"/>
            <a:ext cx="5628939" cy="36140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F0135E-7D83-472A-CDB5-C68F12CE4AC0}"/>
              </a:ext>
            </a:extLst>
          </p:cNvPr>
          <p:cNvSpPr/>
          <p:nvPr/>
        </p:nvSpPr>
        <p:spPr>
          <a:xfrm>
            <a:off x="3306871" y="1835063"/>
            <a:ext cx="3081403" cy="2192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FA7DFF-D700-02F2-7B19-E0F060FB4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15532"/>
            <a:ext cx="6512957" cy="3703114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EC4E63-5585-7B5C-EB43-C3BAE8E22700}"/>
              </a:ext>
            </a:extLst>
          </p:cNvPr>
          <p:cNvSpPr/>
          <p:nvPr/>
        </p:nvSpPr>
        <p:spPr>
          <a:xfrm>
            <a:off x="3306871" y="1835063"/>
            <a:ext cx="3206086" cy="175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75DD1B-DC14-BF00-35DE-AE6C5CD4F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047" y="1703540"/>
            <a:ext cx="5814953" cy="3507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A89B0C-DC06-2A0F-A2C5-4C90A59BC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15531"/>
            <a:ext cx="6300592" cy="3703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4344D2-0259-6D11-16E1-37F44D989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28384"/>
            <a:ext cx="6326943" cy="3703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BEDAFF-B449-2481-AFAC-3C33760F0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859" y="1685078"/>
            <a:ext cx="5863141" cy="35260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926603A-0B4C-85F1-0FB2-27DA1218CC15}"/>
              </a:ext>
            </a:extLst>
          </p:cNvPr>
          <p:cNvSpPr/>
          <p:nvPr/>
        </p:nvSpPr>
        <p:spPr>
          <a:xfrm>
            <a:off x="0" y="1526502"/>
            <a:ext cx="6377047" cy="133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9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0D493-A407-4C22-6974-34AD6C4AF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61" y="25865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Primarily Black Zip Codes With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B045F-ECDD-F2BB-BC55-320554F5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656" y="2060532"/>
            <a:ext cx="5919327" cy="33683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778E37-0256-3437-6896-EB89BA426CA3}"/>
              </a:ext>
            </a:extLst>
          </p:cNvPr>
          <p:cNvSpPr/>
          <p:nvPr/>
        </p:nvSpPr>
        <p:spPr>
          <a:xfrm>
            <a:off x="3194137" y="2060532"/>
            <a:ext cx="3030518" cy="187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CB74569-4BC6-7977-8725-39E8CC016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60002"/>
            <a:ext cx="6224655" cy="3569438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5EE4337-46A1-ABBA-3322-E52295582B71}"/>
              </a:ext>
            </a:extLst>
          </p:cNvPr>
          <p:cNvSpPr/>
          <p:nvPr/>
        </p:nvSpPr>
        <p:spPr>
          <a:xfrm>
            <a:off x="3194137" y="2148214"/>
            <a:ext cx="3030518" cy="187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4DDC6D-19E9-007A-4FB9-436CEDE9B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838766"/>
            <a:ext cx="6224653" cy="3691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672F98-A7DD-BFC1-9802-DFBD01C92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16472"/>
            <a:ext cx="6224653" cy="3913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CBCC6-A8BF-9062-B111-A48BB0EBB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652" y="1859472"/>
            <a:ext cx="5919327" cy="356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81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52B4E-602A-9B58-69D2-4D0A82A0C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26" y="5856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All Other Residents With Correlation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D6E003-C2E2-DBA7-805B-85FBF9CF6953}"/>
              </a:ext>
            </a:extLst>
          </p:cNvPr>
          <p:cNvSpPr/>
          <p:nvPr/>
        </p:nvSpPr>
        <p:spPr>
          <a:xfrm>
            <a:off x="3306871" y="2060532"/>
            <a:ext cx="3117898" cy="263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63283A8-6B20-554F-F21F-9B547CF9D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60532"/>
            <a:ext cx="6261855" cy="3519813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7CF750-5D04-3A68-A679-DD55CA79DE2B}"/>
              </a:ext>
            </a:extLst>
          </p:cNvPr>
          <p:cNvSpPr/>
          <p:nvPr/>
        </p:nvSpPr>
        <p:spPr>
          <a:xfrm>
            <a:off x="3306871" y="2248422"/>
            <a:ext cx="2954984" cy="313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8DAC77-A2F2-0F75-106A-8DD9C448E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532"/>
            <a:ext cx="6313118" cy="3538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930ED3-E3C0-CE24-4ADA-19B18CA21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973971"/>
            <a:ext cx="6424768" cy="3624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967237-41A3-1F47-F886-6CA4647CE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5071" y="2060531"/>
            <a:ext cx="5689876" cy="337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53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6771</TotalTime>
  <Words>665</Words>
  <Application>Microsoft Office PowerPoint</Application>
  <PresentationFormat>Widescreen</PresentationFormat>
  <Paragraphs>98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Haettenschweiler</vt:lpstr>
      <vt:lpstr>Office Theme</vt:lpstr>
      <vt:lpstr>Police Incident Coverage Time Capstone</vt:lpstr>
      <vt:lpstr>Motivation</vt:lpstr>
      <vt:lpstr>What is Police Incident Coverage Time ?</vt:lpstr>
      <vt:lpstr>Additional Police and Personal Data Information </vt:lpstr>
      <vt:lpstr>Parameters</vt:lpstr>
      <vt:lpstr>Race in Nashville</vt:lpstr>
      <vt:lpstr>Primarily White Zip Codes With Correlation</vt:lpstr>
      <vt:lpstr>Primarily Black Zip Codes With Correlation</vt:lpstr>
      <vt:lpstr>All Other Residents With Correlation</vt:lpstr>
      <vt:lpstr>Income In Nashville</vt:lpstr>
      <vt:lpstr>Lower Class Earners  With Correlation</vt:lpstr>
      <vt:lpstr>Middle Class Earners With Correlation</vt:lpstr>
      <vt:lpstr>Upper Class Earners With Correlation</vt:lpstr>
      <vt:lpstr>Additional Parameters</vt:lpstr>
      <vt:lpstr>Top Types of Calls Per Zip Code in 2023</vt:lpstr>
      <vt:lpstr>Average Police Times &amp; Top Calls Per Zip Code in 2023</vt:lpstr>
      <vt:lpstr>Top 10 Most Frequent Calls Across Nashville</vt:lpstr>
      <vt:lpstr>Violent &amp; Nonviolent Calls for Service</vt:lpstr>
      <vt:lpstr>Median Police Coverage Times of Violent vs Nonviolent Calls (in minutes)</vt:lpstr>
      <vt:lpstr>Conclusion Based on Results</vt:lpstr>
      <vt:lpstr>Data Used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P.I.C.T Capstone</dc:title>
  <dc:creator>Keshawn Knight</dc:creator>
  <cp:lastModifiedBy>Keshawn Knight</cp:lastModifiedBy>
  <cp:revision>162</cp:revision>
  <dcterms:created xsi:type="dcterms:W3CDTF">2024-03-01T21:29:27Z</dcterms:created>
  <dcterms:modified xsi:type="dcterms:W3CDTF">2024-03-07T15:16:04Z</dcterms:modified>
</cp:coreProperties>
</file>